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4" r:id="rId4"/>
    <p:sldId id="261" r:id="rId5"/>
    <p:sldId id="263"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6" d="100"/>
          <a:sy n="86" d="100"/>
        </p:scale>
        <p:origin x="562" y="5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1EF5404-14CF-4B27-A6B8-C5A481DD45DA}" type="datetimeFigureOut">
              <a:rPr lang="en-US" smtClean="0"/>
              <a:t>3/22/2021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7E2054-579D-44CA-9321-EBFAF528B904}" type="slidenum">
              <a:rPr lang="en-US" smtClean="0"/>
              <a:t>‹#›</a:t>
            </a:fld>
            <a:endParaRPr lang="en-US"/>
          </a:p>
        </p:txBody>
      </p:sp>
    </p:spTree>
    <p:extLst>
      <p:ext uri="{BB962C8B-B14F-4D97-AF65-F5344CB8AC3E}">
        <p14:creationId xmlns:p14="http://schemas.microsoft.com/office/powerpoint/2010/main" val="22386057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1EF5404-14CF-4B27-A6B8-C5A481DD45DA}" type="datetimeFigureOut">
              <a:rPr lang="en-US" smtClean="0"/>
              <a:t>3/22/2021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7E2054-579D-44CA-9321-EBFAF528B904}" type="slidenum">
              <a:rPr lang="en-US" smtClean="0"/>
              <a:t>‹#›</a:t>
            </a:fld>
            <a:endParaRPr lang="en-US"/>
          </a:p>
        </p:txBody>
      </p:sp>
    </p:spTree>
    <p:extLst>
      <p:ext uri="{BB962C8B-B14F-4D97-AF65-F5344CB8AC3E}">
        <p14:creationId xmlns:p14="http://schemas.microsoft.com/office/powerpoint/2010/main" val="4132405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1EF5404-14CF-4B27-A6B8-C5A481DD45DA}" type="datetimeFigureOut">
              <a:rPr lang="en-US" smtClean="0"/>
              <a:t>3/22/2021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7E2054-579D-44CA-9321-EBFAF528B904}"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425518775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1EF5404-14CF-4B27-A6B8-C5A481DD45DA}" type="datetimeFigureOut">
              <a:rPr lang="en-US" smtClean="0"/>
              <a:t>3/22/2021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7E2054-579D-44CA-9321-EBFAF528B904}" type="slidenum">
              <a:rPr lang="en-US" smtClean="0"/>
              <a:t>‹#›</a:t>
            </a:fld>
            <a:endParaRPr lang="en-US"/>
          </a:p>
        </p:txBody>
      </p:sp>
    </p:spTree>
    <p:extLst>
      <p:ext uri="{BB962C8B-B14F-4D97-AF65-F5344CB8AC3E}">
        <p14:creationId xmlns:p14="http://schemas.microsoft.com/office/powerpoint/2010/main" val="9481695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1EF5404-14CF-4B27-A6B8-C5A481DD45DA}" type="datetimeFigureOut">
              <a:rPr lang="en-US" smtClean="0"/>
              <a:t>3/22/2021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7E2054-579D-44CA-9321-EBFAF528B904}"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10048691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1EF5404-14CF-4B27-A6B8-C5A481DD45DA}" type="datetimeFigureOut">
              <a:rPr lang="en-US" smtClean="0"/>
              <a:t>3/22/2021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7E2054-579D-44CA-9321-EBFAF528B904}" type="slidenum">
              <a:rPr lang="en-US" smtClean="0"/>
              <a:t>‹#›</a:t>
            </a:fld>
            <a:endParaRPr lang="en-US"/>
          </a:p>
        </p:txBody>
      </p:sp>
    </p:spTree>
    <p:extLst>
      <p:ext uri="{BB962C8B-B14F-4D97-AF65-F5344CB8AC3E}">
        <p14:creationId xmlns:p14="http://schemas.microsoft.com/office/powerpoint/2010/main" val="122282877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1EF5404-14CF-4B27-A6B8-C5A481DD45DA}" type="datetimeFigureOut">
              <a:rPr lang="en-US" smtClean="0"/>
              <a:t>3/22/2021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7E2054-579D-44CA-9321-EBFAF528B904}" type="slidenum">
              <a:rPr lang="en-US" smtClean="0"/>
              <a:t>‹#›</a:t>
            </a:fld>
            <a:endParaRPr lang="en-US"/>
          </a:p>
        </p:txBody>
      </p:sp>
    </p:spTree>
    <p:extLst>
      <p:ext uri="{BB962C8B-B14F-4D97-AF65-F5344CB8AC3E}">
        <p14:creationId xmlns:p14="http://schemas.microsoft.com/office/powerpoint/2010/main" val="65593983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1EF5404-14CF-4B27-A6B8-C5A481DD45DA}" type="datetimeFigureOut">
              <a:rPr lang="en-US" smtClean="0"/>
              <a:t>3/22/2021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7E2054-579D-44CA-9321-EBFAF528B904}" type="slidenum">
              <a:rPr lang="en-US" smtClean="0"/>
              <a:t>‹#›</a:t>
            </a:fld>
            <a:endParaRPr lang="en-US"/>
          </a:p>
        </p:txBody>
      </p:sp>
    </p:spTree>
    <p:extLst>
      <p:ext uri="{BB962C8B-B14F-4D97-AF65-F5344CB8AC3E}">
        <p14:creationId xmlns:p14="http://schemas.microsoft.com/office/powerpoint/2010/main" val="2113035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1EF5404-14CF-4B27-A6B8-C5A481DD45DA}" type="datetimeFigureOut">
              <a:rPr lang="en-US" smtClean="0"/>
              <a:t>3/22/2021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7E2054-579D-44CA-9321-EBFAF528B904}" type="slidenum">
              <a:rPr lang="en-US" smtClean="0"/>
              <a:t>‹#›</a:t>
            </a:fld>
            <a:endParaRPr lang="en-US"/>
          </a:p>
        </p:txBody>
      </p:sp>
    </p:spTree>
    <p:extLst>
      <p:ext uri="{BB962C8B-B14F-4D97-AF65-F5344CB8AC3E}">
        <p14:creationId xmlns:p14="http://schemas.microsoft.com/office/powerpoint/2010/main" val="4524962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1EF5404-14CF-4B27-A6B8-C5A481DD45DA}" type="datetimeFigureOut">
              <a:rPr lang="en-US" smtClean="0"/>
              <a:t>3/22/2021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7E2054-579D-44CA-9321-EBFAF528B904}" type="slidenum">
              <a:rPr lang="en-US" smtClean="0"/>
              <a:t>‹#›</a:t>
            </a:fld>
            <a:endParaRPr lang="en-US"/>
          </a:p>
        </p:txBody>
      </p:sp>
    </p:spTree>
    <p:extLst>
      <p:ext uri="{BB962C8B-B14F-4D97-AF65-F5344CB8AC3E}">
        <p14:creationId xmlns:p14="http://schemas.microsoft.com/office/powerpoint/2010/main" val="1215906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1EF5404-14CF-4B27-A6B8-C5A481DD45DA}" type="datetimeFigureOut">
              <a:rPr lang="en-US" smtClean="0"/>
              <a:t>3/22/2021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7E2054-579D-44CA-9321-EBFAF528B904}" type="slidenum">
              <a:rPr lang="en-US" smtClean="0"/>
              <a:t>‹#›</a:t>
            </a:fld>
            <a:endParaRPr lang="en-US"/>
          </a:p>
        </p:txBody>
      </p:sp>
    </p:spTree>
    <p:extLst>
      <p:ext uri="{BB962C8B-B14F-4D97-AF65-F5344CB8AC3E}">
        <p14:creationId xmlns:p14="http://schemas.microsoft.com/office/powerpoint/2010/main" val="23493414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1EF5404-14CF-4B27-A6B8-C5A481DD45DA}" type="datetimeFigureOut">
              <a:rPr lang="en-US" smtClean="0"/>
              <a:t>3/22/2021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47E2054-579D-44CA-9321-EBFAF528B904}" type="slidenum">
              <a:rPr lang="en-US" smtClean="0"/>
              <a:t>‹#›</a:t>
            </a:fld>
            <a:endParaRPr lang="en-US"/>
          </a:p>
        </p:txBody>
      </p:sp>
    </p:spTree>
    <p:extLst>
      <p:ext uri="{BB962C8B-B14F-4D97-AF65-F5344CB8AC3E}">
        <p14:creationId xmlns:p14="http://schemas.microsoft.com/office/powerpoint/2010/main" val="25585985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1EF5404-14CF-4B27-A6B8-C5A481DD45DA}" type="datetimeFigureOut">
              <a:rPr lang="en-US" smtClean="0"/>
              <a:t>3/22/2021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47E2054-579D-44CA-9321-EBFAF528B904}" type="slidenum">
              <a:rPr lang="en-US" smtClean="0"/>
              <a:t>‹#›</a:t>
            </a:fld>
            <a:endParaRPr lang="en-US"/>
          </a:p>
        </p:txBody>
      </p:sp>
    </p:spTree>
    <p:extLst>
      <p:ext uri="{BB962C8B-B14F-4D97-AF65-F5344CB8AC3E}">
        <p14:creationId xmlns:p14="http://schemas.microsoft.com/office/powerpoint/2010/main" val="35046264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1EF5404-14CF-4B27-A6B8-C5A481DD45DA}" type="datetimeFigureOut">
              <a:rPr lang="en-US" smtClean="0"/>
              <a:t>3/22/2021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47E2054-579D-44CA-9321-EBFAF528B904}" type="slidenum">
              <a:rPr lang="en-US" smtClean="0"/>
              <a:t>‹#›</a:t>
            </a:fld>
            <a:endParaRPr lang="en-US"/>
          </a:p>
        </p:txBody>
      </p:sp>
    </p:spTree>
    <p:extLst>
      <p:ext uri="{BB962C8B-B14F-4D97-AF65-F5344CB8AC3E}">
        <p14:creationId xmlns:p14="http://schemas.microsoft.com/office/powerpoint/2010/main" val="21964148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1EF5404-14CF-4B27-A6B8-C5A481DD45DA}" type="datetimeFigureOut">
              <a:rPr lang="en-US" smtClean="0"/>
              <a:t>3/22/2021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7E2054-579D-44CA-9321-EBFAF528B904}" type="slidenum">
              <a:rPr lang="en-US" smtClean="0"/>
              <a:t>‹#›</a:t>
            </a:fld>
            <a:endParaRPr lang="en-US"/>
          </a:p>
        </p:txBody>
      </p:sp>
    </p:spTree>
    <p:extLst>
      <p:ext uri="{BB962C8B-B14F-4D97-AF65-F5344CB8AC3E}">
        <p14:creationId xmlns:p14="http://schemas.microsoft.com/office/powerpoint/2010/main" val="34405481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1EF5404-14CF-4B27-A6B8-C5A481DD45DA}" type="datetimeFigureOut">
              <a:rPr lang="en-US" smtClean="0"/>
              <a:t>3/22/2021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7E2054-579D-44CA-9321-EBFAF528B904}" type="slidenum">
              <a:rPr lang="en-US" smtClean="0"/>
              <a:t>‹#›</a:t>
            </a:fld>
            <a:endParaRPr lang="en-US"/>
          </a:p>
        </p:txBody>
      </p:sp>
    </p:spTree>
    <p:extLst>
      <p:ext uri="{BB962C8B-B14F-4D97-AF65-F5344CB8AC3E}">
        <p14:creationId xmlns:p14="http://schemas.microsoft.com/office/powerpoint/2010/main" val="23375317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1EF5404-14CF-4B27-A6B8-C5A481DD45DA}" type="datetimeFigureOut">
              <a:rPr lang="en-US" smtClean="0"/>
              <a:t>3/22/2021</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047E2054-579D-44CA-9321-EBFAF528B904}" type="slidenum">
              <a:rPr lang="en-US" smtClean="0"/>
              <a:t>‹#›</a:t>
            </a:fld>
            <a:endParaRPr lang="en-US"/>
          </a:p>
        </p:txBody>
      </p:sp>
    </p:spTree>
    <p:extLst>
      <p:ext uri="{BB962C8B-B14F-4D97-AF65-F5344CB8AC3E}">
        <p14:creationId xmlns:p14="http://schemas.microsoft.com/office/powerpoint/2010/main" val="192445801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consumers.cpuc.ca.gov/medicalbaseline" TargetMode="Externa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8" Type="http://schemas.openxmlformats.org/officeDocument/2006/relationships/hyperlink" Target="https://www.cpuc.ca.gov/uploadedFiles/CPUCWebsite/Content/News_Room/NewsUpdates/2020/Copy%20of%20SGIP_Installer_Look_Up_Tool-May_2020-v2.xlsx" TargetMode="External"/><Relationship Id="rId3" Type="http://schemas.openxmlformats.org/officeDocument/2006/relationships/hyperlink" Target="https://www.youtube.com/watch?v=gPHQWEYD_wc&amp;feature=youtu.be" TargetMode="External"/><Relationship Id="rId7" Type="http://schemas.openxmlformats.org/officeDocument/2006/relationships/hyperlink" Target="https://energycenter.org/sgip" TargetMode="External"/><Relationship Id="rId2" Type="http://schemas.openxmlformats.org/officeDocument/2006/relationships/hyperlink" Target="http://www.selfgenca.com/" TargetMode="External"/><Relationship Id="rId1" Type="http://schemas.openxmlformats.org/officeDocument/2006/relationships/slideLayout" Target="../slideLayouts/slideLayout2.xml"/><Relationship Id="rId6" Type="http://schemas.openxmlformats.org/officeDocument/2006/relationships/hyperlink" Target="http://www.socalgas.com/innovation/self-generation/index.shtml" TargetMode="External"/><Relationship Id="rId5" Type="http://schemas.openxmlformats.org/officeDocument/2006/relationships/hyperlink" Target="https://www.sce.com/wps/portal/home/business/generating-your-own-power/incentive-program/!ut/p/b1/hY9db4IwFIZ_yy7o1YQDdU6XNEtFrPiFuC_lZgGsHUbEtSjx3684b7bso0lz8rbPe855rchaWNEuPmYiLrNiF29rHbVe7TajA_8B_KDrt8DvutQNgiFAEzSw1AD8cij853-xoq9Iu9tpa2Q09uyxwxiD7wCb3zrgD5-9cdC1HWg6F6DDwBsMAw08hhh8HML0gVIM0LoAfyw5tCKxLZJz4CXdJbgtrEjyNZdcmgepn9_Kcq_uDDCgqipTFIXYcjMtcgP0972KSYlkWpINeieIK5kShdYyJzZSxUGmnFQ8QelK6yNfEXDdKuxvKEXaTM6tDRtTw3b69a0nqPSzvZZJQ6q6KpHt64p4RlLR8J4Oi7xfsN6GjoNs2Qt7ITooQWg_3LjTwSDI89kEr095-DqKJ_NZs-ELd8WmI4GSY06So3nTwk2MHbhemSnzfor-VqjSWnxNbO3zBWR-I0pO1dUHX8JF6w!!/dl4/d5/L2dBISEvZ0FBIS9nQSEh/?from=/b-rs/sgip" TargetMode="External"/><Relationship Id="rId4" Type="http://schemas.openxmlformats.org/officeDocument/2006/relationships/hyperlink" Target="http://www.pge.com/b2b/newgenerator/selfgenerationincentive/"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873C8B-9361-4919-AA50-DAF6DDA18A13}"/>
              </a:ext>
            </a:extLst>
          </p:cNvPr>
          <p:cNvSpPr>
            <a:spLocks noGrp="1"/>
          </p:cNvSpPr>
          <p:nvPr>
            <p:ph type="ctrTitle"/>
          </p:nvPr>
        </p:nvSpPr>
        <p:spPr>
          <a:xfrm>
            <a:off x="-319596" y="1041400"/>
            <a:ext cx="10188606" cy="2387600"/>
          </a:xfrm>
        </p:spPr>
        <p:txBody>
          <a:bodyPr/>
          <a:lstStyle/>
          <a:p>
            <a:r>
              <a:rPr lang="en-US" dirty="0"/>
              <a:t>Fortress Power &amp; SGIP</a:t>
            </a:r>
          </a:p>
        </p:txBody>
      </p:sp>
      <p:sp>
        <p:nvSpPr>
          <p:cNvPr id="3" name="Subtitle 2">
            <a:extLst>
              <a:ext uri="{FF2B5EF4-FFF2-40B4-BE49-F238E27FC236}">
                <a16:creationId xmlns:a16="http://schemas.microsoft.com/office/drawing/2014/main" id="{AF9CAA93-11B4-4308-A3A5-F01D9F8410E9}"/>
              </a:ext>
            </a:extLst>
          </p:cNvPr>
          <p:cNvSpPr>
            <a:spLocks noGrp="1"/>
          </p:cNvSpPr>
          <p:nvPr>
            <p:ph type="subTitle" idx="1"/>
          </p:nvPr>
        </p:nvSpPr>
        <p:spPr/>
        <p:txBody>
          <a:bodyPr/>
          <a:lstStyle/>
          <a:p>
            <a:r>
              <a:rPr lang="en-US" dirty="0"/>
              <a:t>By: Alex Lepore </a:t>
            </a:r>
          </a:p>
        </p:txBody>
      </p:sp>
    </p:spTree>
    <p:extLst>
      <p:ext uri="{BB962C8B-B14F-4D97-AF65-F5344CB8AC3E}">
        <p14:creationId xmlns:p14="http://schemas.microsoft.com/office/powerpoint/2010/main" val="28160269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11DAAB-FC96-45F2-8AD1-533A2EED41F6}"/>
              </a:ext>
            </a:extLst>
          </p:cNvPr>
          <p:cNvSpPr>
            <a:spLocks noGrp="1"/>
          </p:cNvSpPr>
          <p:nvPr>
            <p:ph type="title"/>
          </p:nvPr>
        </p:nvSpPr>
        <p:spPr/>
        <p:txBody>
          <a:bodyPr/>
          <a:lstStyle/>
          <a:p>
            <a:r>
              <a:rPr lang="en-US" dirty="0"/>
              <a:t>What is it? </a:t>
            </a:r>
          </a:p>
        </p:txBody>
      </p:sp>
      <p:sp>
        <p:nvSpPr>
          <p:cNvPr id="3" name="Content Placeholder 2">
            <a:extLst>
              <a:ext uri="{FF2B5EF4-FFF2-40B4-BE49-F238E27FC236}">
                <a16:creationId xmlns:a16="http://schemas.microsoft.com/office/drawing/2014/main" id="{B0360DDE-B095-4545-8282-3B9B2B3534F3}"/>
              </a:ext>
            </a:extLst>
          </p:cNvPr>
          <p:cNvSpPr>
            <a:spLocks noGrp="1"/>
          </p:cNvSpPr>
          <p:nvPr>
            <p:ph idx="1"/>
          </p:nvPr>
        </p:nvSpPr>
        <p:spPr/>
        <p:txBody>
          <a:bodyPr>
            <a:normAutofit lnSpcReduction="10000"/>
          </a:bodyPr>
          <a:lstStyle/>
          <a:p>
            <a:r>
              <a:rPr lang="en-US" sz="2000" b="1" dirty="0">
                <a:solidFill>
                  <a:srgbClr val="000000"/>
                </a:solidFill>
                <a:effectLst/>
                <a:latin typeface="+mj-lt"/>
                <a:ea typeface="Calibri" panose="020F0502020204030204" pitchFamily="34" charset="0"/>
                <a:cs typeface="Times New Roman" panose="02020603050405020304" pitchFamily="18" charset="0"/>
              </a:rPr>
              <a:t>CPUC( California Public Utilities Commission) </a:t>
            </a:r>
          </a:p>
          <a:p>
            <a:pPr marL="0" indent="0">
              <a:buNone/>
            </a:pPr>
            <a:r>
              <a:rPr lang="en-US" sz="2000" dirty="0">
                <a:solidFill>
                  <a:srgbClr val="000000"/>
                </a:solidFill>
                <a:effectLst/>
                <a:latin typeface="+mj-lt"/>
                <a:ea typeface="Calibri" panose="020F0502020204030204" pitchFamily="34" charset="0"/>
                <a:cs typeface="Times New Roman" panose="02020603050405020304" pitchFamily="18" charset="0"/>
              </a:rPr>
              <a:t>-SGIP or, </a:t>
            </a:r>
            <a:r>
              <a:rPr lang="en-US" sz="2000" b="1" dirty="0">
                <a:solidFill>
                  <a:srgbClr val="000000"/>
                </a:solidFill>
                <a:effectLst/>
                <a:latin typeface="+mj-lt"/>
                <a:ea typeface="Calibri" panose="020F0502020204030204" pitchFamily="34" charset="0"/>
                <a:cs typeface="Times New Roman" panose="02020603050405020304" pitchFamily="18" charset="0"/>
              </a:rPr>
              <a:t>Self-Generation Incentive Program</a:t>
            </a:r>
            <a:r>
              <a:rPr lang="en-US" sz="2000" dirty="0">
                <a:solidFill>
                  <a:srgbClr val="000000"/>
                </a:solidFill>
                <a:effectLst/>
                <a:latin typeface="+mj-lt"/>
                <a:ea typeface="Calibri" panose="020F0502020204030204" pitchFamily="34" charset="0"/>
                <a:cs typeface="Times New Roman" panose="02020603050405020304" pitchFamily="18" charset="0"/>
              </a:rPr>
              <a:t> provides incentives in the state of CA to support existing, new, and emerging distributed energy resources. SGIP provides rebates for qualifying distributed energy systems installed on the customer's side of the utility meter.</a:t>
            </a:r>
          </a:p>
          <a:p>
            <a:pPr marL="0" indent="0">
              <a:buNone/>
            </a:pPr>
            <a:endParaRPr lang="en-US" sz="2000" dirty="0">
              <a:solidFill>
                <a:srgbClr val="000000"/>
              </a:solidFill>
              <a:latin typeface="+mj-lt"/>
              <a:ea typeface="Calibri" panose="020F0502020204030204" pitchFamily="34" charset="0"/>
              <a:cs typeface="Times New Roman" panose="02020603050405020304" pitchFamily="18" charset="0"/>
            </a:endParaRPr>
          </a:p>
          <a:p>
            <a:pPr marL="0" indent="0">
              <a:buNone/>
            </a:pPr>
            <a:endParaRPr lang="en-US" sz="2000" dirty="0">
              <a:effectLst/>
              <a:latin typeface="+mj-lt"/>
              <a:ea typeface="Calibri" panose="020F0502020204030204" pitchFamily="34" charset="0"/>
              <a:cs typeface="Times New Roman" panose="02020603050405020304" pitchFamily="18" charset="0"/>
            </a:endParaRPr>
          </a:p>
          <a:p>
            <a:r>
              <a:rPr lang="en-US" sz="2000" b="1" i="0" dirty="0">
                <a:solidFill>
                  <a:srgbClr val="333333"/>
                </a:solidFill>
                <a:effectLst/>
                <a:latin typeface="+mj-lt"/>
              </a:rPr>
              <a:t>Qualifying technologies include:</a:t>
            </a:r>
          </a:p>
          <a:p>
            <a:pPr marL="0" indent="0">
              <a:buNone/>
            </a:pPr>
            <a:r>
              <a:rPr lang="en-US" sz="2000" dirty="0">
                <a:solidFill>
                  <a:srgbClr val="333333"/>
                </a:solidFill>
                <a:latin typeface="+mj-lt"/>
              </a:rPr>
              <a:t>-</a:t>
            </a:r>
            <a:r>
              <a:rPr lang="en-US" sz="2000" b="0" i="0" dirty="0">
                <a:solidFill>
                  <a:srgbClr val="333333"/>
                </a:solidFill>
                <a:effectLst/>
                <a:latin typeface="+mj-lt"/>
              </a:rPr>
              <a:t> wind turbines, waste heat to power technologies, pressure reduction turbines, internal combustion engines, microturbines, gas turbines, fuel cells, and advanced energy storage systems.</a:t>
            </a:r>
            <a:endParaRPr lang="en-US" sz="2000" dirty="0">
              <a:latin typeface="+mj-lt"/>
            </a:endParaRPr>
          </a:p>
        </p:txBody>
      </p:sp>
    </p:spTree>
    <p:extLst>
      <p:ext uri="{BB962C8B-B14F-4D97-AF65-F5344CB8AC3E}">
        <p14:creationId xmlns:p14="http://schemas.microsoft.com/office/powerpoint/2010/main" val="5788886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21B234-ACA1-42A0-9412-7FBF826CF6E1}"/>
              </a:ext>
            </a:extLst>
          </p:cNvPr>
          <p:cNvSpPr>
            <a:spLocks noGrp="1"/>
          </p:cNvSpPr>
          <p:nvPr>
            <p:ph type="title"/>
          </p:nvPr>
        </p:nvSpPr>
        <p:spPr>
          <a:xfrm>
            <a:off x="677334" y="609600"/>
            <a:ext cx="8253602" cy="926237"/>
          </a:xfrm>
        </p:spPr>
        <p:txBody>
          <a:bodyPr/>
          <a:lstStyle/>
          <a:p>
            <a:r>
              <a:rPr lang="en-US" dirty="0"/>
              <a:t>SGIP Categories</a:t>
            </a:r>
          </a:p>
        </p:txBody>
      </p:sp>
      <p:sp>
        <p:nvSpPr>
          <p:cNvPr id="3" name="Text Placeholder 2">
            <a:extLst>
              <a:ext uri="{FF2B5EF4-FFF2-40B4-BE49-F238E27FC236}">
                <a16:creationId xmlns:a16="http://schemas.microsoft.com/office/drawing/2014/main" id="{3B2EFCAC-A3B8-4FBE-A427-10C88473AFB8}"/>
              </a:ext>
            </a:extLst>
          </p:cNvPr>
          <p:cNvSpPr>
            <a:spLocks noGrp="1"/>
          </p:cNvSpPr>
          <p:nvPr>
            <p:ph type="body" idx="1"/>
          </p:nvPr>
        </p:nvSpPr>
        <p:spPr/>
        <p:txBody>
          <a:bodyPr/>
          <a:lstStyle/>
          <a:p>
            <a:r>
              <a:rPr lang="en-US" dirty="0"/>
              <a:t>Equity 	</a:t>
            </a:r>
          </a:p>
        </p:txBody>
      </p:sp>
      <p:sp>
        <p:nvSpPr>
          <p:cNvPr id="4" name="Content Placeholder 3">
            <a:extLst>
              <a:ext uri="{FF2B5EF4-FFF2-40B4-BE49-F238E27FC236}">
                <a16:creationId xmlns:a16="http://schemas.microsoft.com/office/drawing/2014/main" id="{D727872A-5000-4955-B8AA-1B04B9652696}"/>
              </a:ext>
            </a:extLst>
          </p:cNvPr>
          <p:cNvSpPr>
            <a:spLocks noGrp="1"/>
          </p:cNvSpPr>
          <p:nvPr>
            <p:ph sz="half" idx="2"/>
          </p:nvPr>
        </p:nvSpPr>
        <p:spPr/>
        <p:txBody>
          <a:bodyPr>
            <a:normAutofit fontScale="25000" lnSpcReduction="20000"/>
          </a:bodyPr>
          <a:lstStyle/>
          <a:p>
            <a:r>
              <a:rPr lang="en-US" sz="4200" dirty="0">
                <a:solidFill>
                  <a:schemeClr val="tx1"/>
                </a:solidFill>
                <a:effectLst/>
                <a:latin typeface="+mj-lt"/>
                <a:ea typeface="Calibri" panose="020F0502020204030204" pitchFamily="34" charset="0"/>
                <a:cs typeface="Times New Roman" panose="02020603050405020304" pitchFamily="18" charset="0"/>
              </a:rPr>
              <a:t>$850 per kilowatt hour</a:t>
            </a:r>
          </a:p>
          <a:p>
            <a:r>
              <a:rPr lang="en-US" sz="4200" dirty="0">
                <a:solidFill>
                  <a:schemeClr val="tx1"/>
                </a:solidFill>
                <a:latin typeface="+mj-lt"/>
                <a:cs typeface="Times New Roman" panose="02020603050405020304" pitchFamily="18" charset="0"/>
              </a:rPr>
              <a:t>To Qualify:</a:t>
            </a:r>
          </a:p>
          <a:p>
            <a:pPr marL="0" marR="0" lvl="0" indent="0">
              <a:lnSpc>
                <a:spcPct val="107000"/>
              </a:lnSpc>
              <a:spcBef>
                <a:spcPts val="0"/>
              </a:spcBef>
              <a:spcAft>
                <a:spcPts val="0"/>
              </a:spcAft>
              <a:buNone/>
            </a:pPr>
            <a:r>
              <a:rPr lang="en-US" sz="4200" dirty="0">
                <a:solidFill>
                  <a:schemeClr val="tx1"/>
                </a:solidFill>
                <a:effectLst/>
                <a:latin typeface="+mj-lt"/>
                <a:ea typeface="Calibri" panose="020F0502020204030204" pitchFamily="34" charset="0"/>
                <a:cs typeface="Times New Roman" panose="02020603050405020304" pitchFamily="18" charset="0"/>
              </a:rPr>
              <a:t>-you live in a single-family home and your home is subject to resale restrictions. </a:t>
            </a:r>
          </a:p>
          <a:p>
            <a:pPr marL="0" marR="0" lvl="0" indent="0">
              <a:lnSpc>
                <a:spcPct val="107000"/>
              </a:lnSpc>
              <a:spcBef>
                <a:spcPts val="0"/>
              </a:spcBef>
              <a:spcAft>
                <a:spcPts val="800"/>
              </a:spcAft>
              <a:buNone/>
            </a:pPr>
            <a:r>
              <a:rPr lang="en-US" sz="4200" dirty="0">
                <a:solidFill>
                  <a:schemeClr val="tx1"/>
                </a:solidFill>
                <a:effectLst/>
                <a:latin typeface="+mj-lt"/>
                <a:ea typeface="Calibri" panose="020F0502020204030204" pitchFamily="34" charset="0"/>
                <a:cs typeface="Times New Roman" panose="02020603050405020304" pitchFamily="18" charset="0"/>
              </a:rPr>
              <a:t>-You live in a single-family home and have already participated in or have reserved incentives in the Single-family Affordable Solar Homes </a:t>
            </a:r>
            <a:r>
              <a:rPr lang="en-US" sz="4200" u="sng" dirty="0">
                <a:solidFill>
                  <a:schemeClr val="tx1"/>
                </a:solidFill>
                <a:effectLst/>
                <a:latin typeface="+mj-lt"/>
                <a:ea typeface="Calibri" panose="020F0502020204030204" pitchFamily="34" charset="0"/>
                <a:cs typeface="Times New Roman" panose="02020603050405020304" pitchFamily="18" charset="0"/>
              </a:rPr>
              <a:t>(SASH; https://bit.ly/2wtyJQh) or Disadvantaged Communities –Single-family Solar Homes (DAC-SASH) (https://bit.ly/2wZZVXc) </a:t>
            </a:r>
            <a:r>
              <a:rPr lang="en-US" sz="4200" dirty="0">
                <a:solidFill>
                  <a:schemeClr val="tx1"/>
                </a:solidFill>
                <a:effectLst/>
                <a:latin typeface="+mj-lt"/>
                <a:ea typeface="Calibri" panose="020F0502020204030204" pitchFamily="34" charset="0"/>
                <a:cs typeface="Times New Roman" panose="02020603050405020304" pitchFamily="18" charset="0"/>
              </a:rPr>
              <a:t>program. </a:t>
            </a:r>
          </a:p>
          <a:p>
            <a:pPr marL="0" marR="0" indent="0">
              <a:lnSpc>
                <a:spcPct val="107000"/>
              </a:lnSpc>
              <a:spcBef>
                <a:spcPts val="0"/>
              </a:spcBef>
              <a:spcAft>
                <a:spcPts val="800"/>
              </a:spcAft>
              <a:buNone/>
            </a:pPr>
            <a:r>
              <a:rPr lang="en-US" sz="4200" dirty="0">
                <a:solidFill>
                  <a:schemeClr val="tx1"/>
                </a:solidFill>
                <a:effectLst/>
                <a:latin typeface="+mj-lt"/>
                <a:ea typeface="Calibri" panose="020F0502020204030204" pitchFamily="34" charset="0"/>
                <a:cs typeface="Times New Roman" panose="02020603050405020304" pitchFamily="18" charset="0"/>
              </a:rPr>
              <a:t>-You live in an apartment that is considered low-income housing and includes at least five rental units, and you must either be located in a Disadvantaged Community (DAC)* or at least 80 percent of the apartment building residents have incomes at or below 60 percent Area Median Income. </a:t>
            </a:r>
          </a:p>
          <a:p>
            <a:pPr marL="0" marR="0" indent="0">
              <a:lnSpc>
                <a:spcPct val="107000"/>
              </a:lnSpc>
              <a:spcBef>
                <a:spcPts val="0"/>
              </a:spcBef>
              <a:spcAft>
                <a:spcPts val="800"/>
              </a:spcAft>
              <a:buNone/>
            </a:pPr>
            <a:r>
              <a:rPr lang="en-US" sz="4200" dirty="0">
                <a:solidFill>
                  <a:schemeClr val="tx1"/>
                </a:solidFill>
                <a:effectLst/>
                <a:latin typeface="+mj-lt"/>
                <a:ea typeface="Calibri" panose="020F0502020204030204" pitchFamily="34" charset="0"/>
                <a:cs typeface="Times New Roman" panose="02020603050405020304" pitchFamily="18" charset="0"/>
              </a:rPr>
              <a:t> -You live in an apartment and your property has already participated in the Solar on Multifamily Affordable Housing (SOMAH; https://bit.ly/32L88dT) Program or the Multifamily Affordable Solar Housing (MASH; https://bit.ly/2TkIdqk) Program. </a:t>
            </a:r>
          </a:p>
          <a:p>
            <a:pPr marL="0" marR="0" indent="0">
              <a:lnSpc>
                <a:spcPct val="107000"/>
              </a:lnSpc>
              <a:spcBef>
                <a:spcPts val="0"/>
              </a:spcBef>
              <a:spcAft>
                <a:spcPts val="800"/>
              </a:spcAft>
              <a:buNone/>
            </a:pPr>
            <a:r>
              <a:rPr lang="en-US" sz="4200" dirty="0">
                <a:solidFill>
                  <a:schemeClr val="tx1"/>
                </a:solidFill>
                <a:effectLst/>
                <a:latin typeface="+mj-lt"/>
                <a:ea typeface="Calibri" panose="020F0502020204030204" pitchFamily="34" charset="0"/>
                <a:cs typeface="Times New Roman" panose="02020603050405020304" pitchFamily="18" charset="0"/>
              </a:rPr>
              <a:t> -You live anywhere in California Indian Country.</a:t>
            </a:r>
          </a:p>
          <a:p>
            <a:endParaRPr lang="en-US" dirty="0">
              <a:latin typeface="Calibri" panose="020F0502020204030204" pitchFamily="34" charset="0"/>
              <a:cs typeface="Times New Roman" panose="02020603050405020304" pitchFamily="18" charset="0"/>
            </a:endParaRPr>
          </a:p>
        </p:txBody>
      </p:sp>
      <p:sp>
        <p:nvSpPr>
          <p:cNvPr id="5" name="Text Placeholder 4">
            <a:extLst>
              <a:ext uri="{FF2B5EF4-FFF2-40B4-BE49-F238E27FC236}">
                <a16:creationId xmlns:a16="http://schemas.microsoft.com/office/drawing/2014/main" id="{ADEA658D-7376-4D42-A944-DB013CB7DBD0}"/>
              </a:ext>
            </a:extLst>
          </p:cNvPr>
          <p:cNvSpPr>
            <a:spLocks noGrp="1"/>
          </p:cNvSpPr>
          <p:nvPr>
            <p:ph type="body" sz="quarter" idx="3"/>
          </p:nvPr>
        </p:nvSpPr>
        <p:spPr/>
        <p:txBody>
          <a:bodyPr/>
          <a:lstStyle/>
          <a:p>
            <a:r>
              <a:rPr lang="en-US" dirty="0"/>
              <a:t>Equity Resilience </a:t>
            </a:r>
          </a:p>
        </p:txBody>
      </p:sp>
      <p:sp>
        <p:nvSpPr>
          <p:cNvPr id="6" name="Content Placeholder 5">
            <a:extLst>
              <a:ext uri="{FF2B5EF4-FFF2-40B4-BE49-F238E27FC236}">
                <a16:creationId xmlns:a16="http://schemas.microsoft.com/office/drawing/2014/main" id="{B86332B1-7F1A-4428-B793-F05A936CA116}"/>
              </a:ext>
            </a:extLst>
          </p:cNvPr>
          <p:cNvSpPr>
            <a:spLocks noGrp="1"/>
          </p:cNvSpPr>
          <p:nvPr>
            <p:ph sz="quarter" idx="4"/>
          </p:nvPr>
        </p:nvSpPr>
        <p:spPr/>
        <p:txBody>
          <a:bodyPr>
            <a:normAutofit fontScale="25000" lnSpcReduction="20000"/>
          </a:bodyPr>
          <a:lstStyle/>
          <a:p>
            <a:r>
              <a:rPr lang="en-US" sz="4200" dirty="0">
                <a:latin typeface="+mj-lt"/>
              </a:rPr>
              <a:t>$1000 per kilowatt hour</a:t>
            </a:r>
            <a:endParaRPr lang="en-US" sz="4200" dirty="0">
              <a:solidFill>
                <a:srgbClr val="000000"/>
              </a:solidFill>
              <a:effectLst/>
              <a:latin typeface="+mj-lt"/>
              <a:ea typeface="Times New Roman" panose="02020603050405020304" pitchFamily="18" charset="0"/>
            </a:endParaRPr>
          </a:p>
          <a:p>
            <a:r>
              <a:rPr lang="en-US" sz="4200" dirty="0">
                <a:latin typeface="+mj-lt"/>
              </a:rPr>
              <a:t>To Qualify:</a:t>
            </a:r>
          </a:p>
          <a:p>
            <a:pPr marL="0" marR="0" lvl="0" indent="0">
              <a:spcBef>
                <a:spcPts val="0"/>
              </a:spcBef>
              <a:spcAft>
                <a:spcPts val="790"/>
              </a:spcAft>
              <a:buNone/>
            </a:pPr>
            <a:r>
              <a:rPr lang="en-US" sz="4200" dirty="0">
                <a:solidFill>
                  <a:srgbClr val="000000"/>
                </a:solidFill>
                <a:effectLst/>
                <a:latin typeface="+mj-lt"/>
                <a:ea typeface="Times New Roman" panose="02020603050405020304" pitchFamily="18" charset="0"/>
              </a:rPr>
              <a:t>-You have experienced more than two utility Public Safety Power Shut-offs (PSPSs) OR live in a Tier 2 or 3 High Fire Threat District (HFTD).† AND one of the following additional criteria: </a:t>
            </a:r>
            <a:endParaRPr lang="en-US" sz="4200" dirty="0">
              <a:effectLst/>
              <a:latin typeface="+mj-lt"/>
              <a:ea typeface="Times New Roman" panose="02020603050405020304" pitchFamily="18" charset="0"/>
            </a:endParaRPr>
          </a:p>
          <a:p>
            <a:pPr marL="0" marR="0" lvl="0" indent="0">
              <a:spcBef>
                <a:spcPts val="0"/>
              </a:spcBef>
              <a:spcAft>
                <a:spcPts val="790"/>
              </a:spcAft>
              <a:buNone/>
            </a:pPr>
            <a:r>
              <a:rPr lang="en-US" sz="4200" dirty="0">
                <a:solidFill>
                  <a:srgbClr val="000000"/>
                </a:solidFill>
                <a:latin typeface="+mj-lt"/>
                <a:ea typeface="Times New Roman" panose="02020603050405020304" pitchFamily="18" charset="0"/>
              </a:rPr>
              <a:t>-</a:t>
            </a:r>
            <a:r>
              <a:rPr lang="en-US" sz="4200" dirty="0">
                <a:solidFill>
                  <a:srgbClr val="000000"/>
                </a:solidFill>
                <a:effectLst/>
                <a:latin typeface="+mj-lt"/>
                <a:ea typeface="Times New Roman" panose="02020603050405020304" pitchFamily="18" charset="0"/>
              </a:rPr>
              <a:t> You live in multifamily deed-restricted housing or a single-family home subject to resale restrictions. </a:t>
            </a:r>
            <a:endParaRPr lang="en-US" sz="4200" dirty="0">
              <a:effectLst/>
              <a:latin typeface="+mj-lt"/>
              <a:ea typeface="Times New Roman" panose="02020603050405020304" pitchFamily="18" charset="0"/>
            </a:endParaRPr>
          </a:p>
          <a:p>
            <a:pPr marL="0" marR="0" lvl="0" indent="0">
              <a:spcBef>
                <a:spcPts val="0"/>
              </a:spcBef>
              <a:spcAft>
                <a:spcPts val="790"/>
              </a:spcAft>
              <a:buNone/>
            </a:pPr>
            <a:r>
              <a:rPr lang="en-US" sz="4200" dirty="0">
                <a:solidFill>
                  <a:srgbClr val="000000"/>
                </a:solidFill>
                <a:effectLst/>
                <a:latin typeface="+mj-lt"/>
                <a:ea typeface="Times New Roman" panose="02020603050405020304" pitchFamily="18" charset="0"/>
              </a:rPr>
              <a:t>- You are currently enrolled in a utility Medical Baseline Program: </a:t>
            </a:r>
            <a:r>
              <a:rPr lang="en-US" sz="4200" u="sng" dirty="0">
                <a:solidFill>
                  <a:srgbClr val="000000"/>
                </a:solidFill>
                <a:effectLst/>
                <a:latin typeface="+mj-lt"/>
                <a:ea typeface="Times New Roman" panose="02020603050405020304" pitchFamily="18" charset="0"/>
                <a:hlinkClick r:id="rId2"/>
              </a:rPr>
              <a:t>https://consumers.cpuc.ca.gov/medicalbaseline</a:t>
            </a:r>
            <a:r>
              <a:rPr lang="en-US" sz="4200" dirty="0">
                <a:solidFill>
                  <a:srgbClr val="000000"/>
                </a:solidFill>
                <a:effectLst/>
                <a:latin typeface="+mj-lt"/>
                <a:ea typeface="Times New Roman" panose="02020603050405020304" pitchFamily="18" charset="0"/>
              </a:rPr>
              <a:t>. </a:t>
            </a:r>
            <a:endParaRPr lang="en-US" sz="4200" dirty="0">
              <a:effectLst/>
              <a:latin typeface="+mj-lt"/>
              <a:ea typeface="Times New Roman" panose="02020603050405020304" pitchFamily="18" charset="0"/>
            </a:endParaRPr>
          </a:p>
          <a:p>
            <a:pPr marL="0" marR="0" lvl="0" indent="0">
              <a:spcBef>
                <a:spcPts val="0"/>
              </a:spcBef>
              <a:spcAft>
                <a:spcPts val="790"/>
              </a:spcAft>
              <a:buNone/>
            </a:pPr>
            <a:r>
              <a:rPr lang="en-US" sz="4200" dirty="0">
                <a:solidFill>
                  <a:srgbClr val="000000"/>
                </a:solidFill>
                <a:latin typeface="+mj-lt"/>
                <a:ea typeface="Times New Roman" panose="02020603050405020304" pitchFamily="18" charset="0"/>
              </a:rPr>
              <a:t>-</a:t>
            </a:r>
            <a:r>
              <a:rPr lang="en-US" sz="4200" dirty="0">
                <a:solidFill>
                  <a:srgbClr val="000000"/>
                </a:solidFill>
                <a:effectLst/>
                <a:latin typeface="+mj-lt"/>
                <a:ea typeface="Times New Roman" panose="02020603050405020304" pitchFamily="18" charset="0"/>
              </a:rPr>
              <a:t>You have notified your utility of serious illness and/or life-threatening condition. </a:t>
            </a:r>
            <a:endParaRPr lang="en-US" sz="4200" dirty="0">
              <a:effectLst/>
              <a:latin typeface="+mj-lt"/>
              <a:ea typeface="Times New Roman" panose="02020603050405020304" pitchFamily="18" charset="0"/>
            </a:endParaRPr>
          </a:p>
          <a:p>
            <a:pPr marL="0" marR="0" lvl="0" indent="0">
              <a:spcBef>
                <a:spcPts val="0"/>
              </a:spcBef>
              <a:spcAft>
                <a:spcPts val="790"/>
              </a:spcAft>
              <a:buNone/>
            </a:pPr>
            <a:r>
              <a:rPr lang="en-US" sz="4200" dirty="0">
                <a:solidFill>
                  <a:srgbClr val="000000"/>
                </a:solidFill>
                <a:latin typeface="+mj-lt"/>
                <a:ea typeface="Times New Roman" panose="02020603050405020304" pitchFamily="18" charset="0"/>
              </a:rPr>
              <a:t>-</a:t>
            </a:r>
            <a:r>
              <a:rPr lang="en-US" sz="4200" dirty="0">
                <a:solidFill>
                  <a:srgbClr val="000000"/>
                </a:solidFill>
                <a:effectLst/>
                <a:latin typeface="+mj-lt"/>
                <a:ea typeface="Times New Roman" panose="02020603050405020304" pitchFamily="18" charset="0"/>
              </a:rPr>
              <a:t>You have received or reserved other solar-related incentives (including SASH, DAC-SASH, MASH, or SOMAH programs).</a:t>
            </a:r>
            <a:endParaRPr lang="en-US" sz="4200" dirty="0">
              <a:effectLst/>
              <a:latin typeface="+mj-lt"/>
              <a:ea typeface="Times New Roman" panose="02020603050405020304" pitchFamily="18" charset="0"/>
            </a:endParaRPr>
          </a:p>
          <a:p>
            <a:pPr marL="0" marR="0" lvl="0" indent="0">
              <a:spcBef>
                <a:spcPts val="0"/>
              </a:spcBef>
              <a:spcAft>
                <a:spcPts val="790"/>
              </a:spcAft>
              <a:buNone/>
            </a:pPr>
            <a:r>
              <a:rPr lang="en-US" sz="4200" dirty="0">
                <a:solidFill>
                  <a:srgbClr val="000000"/>
                </a:solidFill>
                <a:latin typeface="+mj-lt"/>
                <a:ea typeface="Times New Roman" panose="02020603050405020304" pitchFamily="18" charset="0"/>
              </a:rPr>
              <a:t>-</a:t>
            </a:r>
            <a:r>
              <a:rPr lang="en-US" sz="4200" dirty="0">
                <a:solidFill>
                  <a:srgbClr val="000000"/>
                </a:solidFill>
                <a:effectLst/>
                <a:latin typeface="+mj-lt"/>
                <a:ea typeface="Times New Roman" panose="02020603050405020304" pitchFamily="18" charset="0"/>
              </a:rPr>
              <a:t>Your home relies on electric pump wells for water.)</a:t>
            </a:r>
            <a:endParaRPr lang="en-US" sz="4200" dirty="0">
              <a:effectLst/>
              <a:latin typeface="+mj-lt"/>
              <a:ea typeface="Times New Roman" panose="02020603050405020304" pitchFamily="18" charset="0"/>
            </a:endParaRPr>
          </a:p>
          <a:p>
            <a:endParaRPr lang="en-US" dirty="0"/>
          </a:p>
        </p:txBody>
      </p:sp>
      <p:sp>
        <p:nvSpPr>
          <p:cNvPr id="8" name="TextBox 7">
            <a:extLst>
              <a:ext uri="{FF2B5EF4-FFF2-40B4-BE49-F238E27FC236}">
                <a16:creationId xmlns:a16="http://schemas.microsoft.com/office/drawing/2014/main" id="{836EEB04-7CD4-497C-8755-5C4E83768508}"/>
              </a:ext>
            </a:extLst>
          </p:cNvPr>
          <p:cNvSpPr txBox="1"/>
          <p:nvPr/>
        </p:nvSpPr>
        <p:spPr>
          <a:xfrm>
            <a:off x="439445" y="6486819"/>
            <a:ext cx="11527654" cy="261610"/>
          </a:xfrm>
          <a:prstGeom prst="rect">
            <a:avLst/>
          </a:prstGeom>
          <a:noFill/>
        </p:spPr>
        <p:txBody>
          <a:bodyPr wrap="square">
            <a:spAutoFit/>
          </a:bodyPr>
          <a:lstStyle/>
          <a:p>
            <a:r>
              <a:rPr lang="en-US" sz="1100" dirty="0">
                <a:effectLst/>
                <a:latin typeface="Calibri" panose="020F0502020204030204" pitchFamily="34" charset="0"/>
                <a:ea typeface="Calibri" panose="020F0502020204030204" pitchFamily="34" charset="0"/>
                <a:cs typeface="Times New Roman" panose="02020603050405020304" pitchFamily="18" charset="0"/>
              </a:rPr>
              <a:t>***Both amounts would mean an energy storage system for the home or facility would be almost, to potentially completely, free of cost. </a:t>
            </a:r>
            <a:endParaRPr lang="en-US" sz="1100" dirty="0"/>
          </a:p>
        </p:txBody>
      </p:sp>
    </p:spTree>
    <p:extLst>
      <p:ext uri="{BB962C8B-B14F-4D97-AF65-F5344CB8AC3E}">
        <p14:creationId xmlns:p14="http://schemas.microsoft.com/office/powerpoint/2010/main" val="322780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11268F-F9C6-4194-8DAC-A4B7CF9B2369}"/>
              </a:ext>
            </a:extLst>
          </p:cNvPr>
          <p:cNvSpPr>
            <a:spLocks noGrp="1"/>
          </p:cNvSpPr>
          <p:nvPr>
            <p:ph type="title"/>
          </p:nvPr>
        </p:nvSpPr>
        <p:spPr/>
        <p:txBody>
          <a:bodyPr/>
          <a:lstStyle/>
          <a:p>
            <a:r>
              <a:rPr lang="en-US" dirty="0"/>
              <a:t>What steps do I need to take? </a:t>
            </a:r>
          </a:p>
        </p:txBody>
      </p:sp>
      <p:sp>
        <p:nvSpPr>
          <p:cNvPr id="3" name="Content Placeholder 2">
            <a:extLst>
              <a:ext uri="{FF2B5EF4-FFF2-40B4-BE49-F238E27FC236}">
                <a16:creationId xmlns:a16="http://schemas.microsoft.com/office/drawing/2014/main" id="{D0A5D5BB-5408-4655-B6AE-29E96DF82FCC}"/>
              </a:ext>
            </a:extLst>
          </p:cNvPr>
          <p:cNvSpPr>
            <a:spLocks noGrp="1"/>
          </p:cNvSpPr>
          <p:nvPr>
            <p:ph idx="1"/>
          </p:nvPr>
        </p:nvSpPr>
        <p:spPr/>
        <p:txBody>
          <a:bodyPr>
            <a:normAutofit fontScale="85000" lnSpcReduction="10000"/>
          </a:bodyPr>
          <a:lstStyle/>
          <a:p>
            <a:pPr marL="0" marR="0">
              <a:lnSpc>
                <a:spcPct val="107000"/>
              </a:lnSpc>
              <a:spcBef>
                <a:spcPts val="0"/>
              </a:spcBef>
              <a:spcAft>
                <a:spcPts val="0"/>
              </a:spcAft>
            </a:pP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First Reservation Request Form (RRF) filled out online at </a:t>
            </a:r>
            <a:r>
              <a:rPr lang="en-US" sz="1800" u="sng"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hlinkClick r:id="rId2"/>
              </a:rPr>
              <a:t>www.selfgenca.com</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800"/>
              </a:spcAft>
              <a:buSzPts val="1000"/>
              <a:buNone/>
              <a:tabLst>
                <a:tab pos="457200" algn="l"/>
              </a:tabLst>
            </a:pPr>
            <a:r>
              <a:rPr lang="en-US" sz="1800" b="1" u="sng"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hlinkClick r:id="rId3"/>
              </a:rPr>
              <a:t>This video tutorial</a:t>
            </a:r>
            <a:r>
              <a:rPr lang="en-US" sz="1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will walk you through the RRF</a:t>
            </a:r>
          </a:p>
          <a:p>
            <a:pPr marL="0" marR="0" lvl="0" indent="0">
              <a:lnSpc>
                <a:spcPct val="107000"/>
              </a:lnSpc>
              <a:spcBef>
                <a:spcPts val="0"/>
              </a:spcBef>
              <a:spcAft>
                <a:spcPts val="800"/>
              </a:spcAft>
              <a:buSzPts val="1000"/>
              <a:buNone/>
              <a:tabLst>
                <a:tab pos="457200" algn="l"/>
              </a:tabLs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Then, </a:t>
            </a: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contact the Program Administrator for your utility to confirm eligibility:</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sz="1800" u="sng"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hlinkClick r:id="rId4" tooltip="Pacific Gas &amp; Electric Company "/>
              </a:rPr>
              <a:t>-Pacific Gas &amp; Electric Company</a:t>
            </a: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(for PG&amp;E electric customers and PG&amp;E gas customers of public electric utilities in Northern California such as SMUD and Alameda)</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800"/>
              </a:spcAft>
              <a:buSzPts val="1000"/>
              <a:buNone/>
              <a:tabLst>
                <a:tab pos="457200" algn="l"/>
              </a:tabLst>
            </a:pPr>
            <a:r>
              <a:rPr lang="en-US" sz="1800" u="sng"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hlinkClick r:id="rId5" tooltip="Southern California Edison "/>
              </a:rPr>
              <a:t>-Southern California Edison</a:t>
            </a: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(for SCE customers)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800"/>
              </a:spcAft>
              <a:buSzPts val="1000"/>
              <a:buNone/>
              <a:tabLst>
                <a:tab pos="457200" algn="l"/>
              </a:tabLst>
            </a:pPr>
            <a:r>
              <a:rPr lang="en-US" sz="1800" u="sng"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hlinkClick r:id="rId6" tooltip="Southern California Gas Company "/>
              </a:rPr>
              <a:t>-Southern California Gas Company</a:t>
            </a: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(for SoCalGas customers that take electric service from a non-SCE entity in Southern California)</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800"/>
              </a:spcAft>
              <a:buSzPts val="1000"/>
              <a:buNone/>
              <a:tabLst>
                <a:tab pos="457200" algn="l"/>
              </a:tabLst>
            </a:pPr>
            <a:r>
              <a:rPr lang="en-US" sz="1800" u="sng"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hlinkClick r:id="rId7" tooltip="Center for Sustainable Energy "/>
              </a:rPr>
              <a:t>-Center for Sustainable Energy</a:t>
            </a: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(for SDG&amp;E customers)</a:t>
            </a:r>
          </a:p>
          <a:p>
            <a:pPr marL="0" marR="0" lvl="0" indent="0">
              <a:lnSpc>
                <a:spcPct val="107000"/>
              </a:lnSpc>
              <a:spcBef>
                <a:spcPts val="0"/>
              </a:spcBef>
              <a:spcAft>
                <a:spcPts val="800"/>
              </a:spcAft>
              <a:buSzPts val="1000"/>
              <a:buNone/>
              <a:tabLst>
                <a:tab pos="457200" algn="l"/>
              </a:tabLst>
            </a:pPr>
            <a:endPar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lnSpc>
                <a:spcPct val="107000"/>
              </a:lnSpc>
              <a:spcBef>
                <a:spcPts val="0"/>
              </a:spcBef>
              <a:spcAft>
                <a:spcPts val="0"/>
              </a:spcAft>
            </a:pP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Another good way to get started in accessing SGIP is to</a:t>
            </a:r>
            <a:r>
              <a:rPr lang="en-US" sz="18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b="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reach out to an installer</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who can help navigate the application process. Use the </a:t>
            </a:r>
            <a:r>
              <a:rPr lang="en-US" sz="1800" u="sng"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hlinkClick r:id="rId8" tooltip="&quot;Find an Installer&quot; Tool"/>
              </a:rPr>
              <a:t>"Find an Installer" Tool HERE</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to help find an installer in your area.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800"/>
              </a:spcAft>
              <a:buSzPts val="1000"/>
              <a:buNone/>
              <a:tabLst>
                <a:tab pos="457200" algn="l"/>
              </a:tabLst>
            </a:pPr>
            <a:endPar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nSpc>
                <a:spcPct val="107000"/>
              </a:lnSpc>
              <a:spcBef>
                <a:spcPts val="0"/>
              </a:spcBef>
              <a:spcAft>
                <a:spcPts val="800"/>
              </a:spcAft>
              <a:buSzPts val="1000"/>
              <a:buNone/>
              <a:tabLst>
                <a:tab pos="457200" algn="l"/>
              </a:tabLs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4703661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C742A9-8BE1-4569-93E3-60E07C3C6C1C}"/>
              </a:ext>
            </a:extLst>
          </p:cNvPr>
          <p:cNvSpPr>
            <a:spLocks noGrp="1"/>
          </p:cNvSpPr>
          <p:nvPr>
            <p:ph type="title"/>
          </p:nvPr>
        </p:nvSpPr>
        <p:spPr/>
        <p:txBody>
          <a:bodyPr/>
          <a:lstStyle/>
          <a:p>
            <a:r>
              <a:rPr lang="en-US" dirty="0"/>
              <a:t>SGIP Resources</a:t>
            </a:r>
          </a:p>
        </p:txBody>
      </p:sp>
      <p:sp>
        <p:nvSpPr>
          <p:cNvPr id="3" name="Content Placeholder 2">
            <a:extLst>
              <a:ext uri="{FF2B5EF4-FFF2-40B4-BE49-F238E27FC236}">
                <a16:creationId xmlns:a16="http://schemas.microsoft.com/office/drawing/2014/main" id="{10CEB22B-2251-49BF-BCD2-ACD38110262A}"/>
              </a:ext>
            </a:extLst>
          </p:cNvPr>
          <p:cNvSpPr>
            <a:spLocks noGrp="1"/>
          </p:cNvSpPr>
          <p:nvPr>
            <p:ph idx="1"/>
          </p:nvPr>
        </p:nvSpPr>
        <p:spPr/>
        <p:txBody>
          <a:bodyPr>
            <a:normAutofit lnSpcReduction="10000"/>
          </a:bodyPr>
          <a:lstStyle/>
          <a:p>
            <a:endParaRPr lang="en-US" dirty="0"/>
          </a:p>
          <a:p>
            <a:r>
              <a:rPr lang="en-US" dirty="0"/>
              <a:t>Links to SGIP </a:t>
            </a:r>
          </a:p>
          <a:p>
            <a:endParaRPr lang="en-US" dirty="0"/>
          </a:p>
          <a:p>
            <a:endParaRPr lang="en-US" dirty="0"/>
          </a:p>
          <a:p>
            <a:endParaRPr lang="en-US" dirty="0"/>
          </a:p>
          <a:p>
            <a:endParaRPr lang="en-US" dirty="0"/>
          </a:p>
          <a:p>
            <a:endParaRPr lang="en-US" dirty="0"/>
          </a:p>
          <a:p>
            <a:endParaRPr lang="en-US" dirty="0"/>
          </a:p>
          <a:p>
            <a:endParaRPr lang="en-US" dirty="0"/>
          </a:p>
          <a:p>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30-60 days for completing and approval of your SGIP Rebate.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4276001677"/>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18</TotalTime>
  <Words>634</Words>
  <Application>Microsoft Office PowerPoint</Application>
  <PresentationFormat>Widescreen</PresentationFormat>
  <Paragraphs>51</Paragraphs>
  <Slides>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Arial</vt:lpstr>
      <vt:lpstr>Calibri</vt:lpstr>
      <vt:lpstr>Times New Roman</vt:lpstr>
      <vt:lpstr>Trebuchet MS</vt:lpstr>
      <vt:lpstr>Wingdings 3</vt:lpstr>
      <vt:lpstr>Facet</vt:lpstr>
      <vt:lpstr>Fortress Power &amp; SGIP</vt:lpstr>
      <vt:lpstr>What is it? </vt:lpstr>
      <vt:lpstr>SGIP Categories</vt:lpstr>
      <vt:lpstr>What steps do I need to take? </vt:lpstr>
      <vt:lpstr>SGIP Resources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Fortress Power &amp; SGIP</dc:title>
  <dc:creator>Alex Lepore</dc:creator>
  <cp:lastModifiedBy>Alex Lepore</cp:lastModifiedBy>
  <cp:revision>3</cp:revision>
  <dcterms:created xsi:type="dcterms:W3CDTF">2021-03-22T19:09:41Z</dcterms:created>
  <dcterms:modified xsi:type="dcterms:W3CDTF">2021-03-22T19:28:33Z</dcterms:modified>
</cp:coreProperties>
</file>